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81" r:id="rId5"/>
    <p:sldId id="264" r:id="rId6"/>
    <p:sldId id="282" r:id="rId7"/>
    <p:sldId id="284" r:id="rId8"/>
    <p:sldId id="280" r:id="rId9"/>
    <p:sldId id="278" r:id="rId10"/>
    <p:sldId id="286" r:id="rId11"/>
    <p:sldId id="265" r:id="rId12"/>
    <p:sldId id="283" r:id="rId13"/>
    <p:sldId id="267" r:id="rId14"/>
    <p:sldId id="260" r:id="rId15"/>
    <p:sldId id="287" r:id="rId16"/>
    <p:sldId id="279" r:id="rId17"/>
    <p:sldId id="285" r:id="rId18"/>
    <p:sldId id="288" r:id="rId19"/>
    <p:sldId id="291" r:id="rId20"/>
    <p:sldId id="289" r:id="rId21"/>
    <p:sldId id="290" r:id="rId22"/>
    <p:sldId id="268" r:id="rId23"/>
    <p:sldId id="272" r:id="rId24"/>
    <p:sldId id="269" r:id="rId25"/>
    <p:sldId id="271" r:id="rId26"/>
    <p:sldId id="29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676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6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69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55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39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8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675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8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808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4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8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9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5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15/05/2019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Objektumorientált programozás C</a:t>
            </a:r>
            <a:r>
              <a:rPr lang="en-GB" dirty="0" smtClean="0"/>
              <a:t>#-ban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 smtClean="0"/>
              <a:t>Fejér Magdolna</a:t>
            </a:r>
          </a:p>
          <a:p>
            <a:endParaRPr lang="hu-HU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Marosv</a:t>
            </a:r>
            <a:r>
              <a:rPr lang="hu-HU" dirty="0" err="1" smtClean="0"/>
              <a:t>ásárhely</a:t>
            </a:r>
            <a:endParaRPr lang="en-GB" dirty="0" smtClean="0"/>
          </a:p>
          <a:p>
            <a:pPr algn="ctr"/>
            <a:r>
              <a:rPr lang="en-GB" dirty="0" smtClean="0"/>
              <a:t>2019.05.</a:t>
            </a:r>
            <a:r>
              <a:rPr lang="hu-HU" dirty="0" smtClean="0"/>
              <a:t>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J.Zs.Cs.: Vizuális programozás (c) 2016</a:t>
            </a:r>
            <a:endParaRPr lang="hu-HU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7962" y="570411"/>
            <a:ext cx="8596668" cy="879566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Láthatóság, hozzáférés</a:t>
            </a:r>
            <a:endParaRPr lang="hu-HU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hu-HU" sz="2800" b="1" dirty="0" err="1" smtClean="0"/>
              <a:t>public</a:t>
            </a:r>
            <a:r>
              <a:rPr lang="hu-HU" sz="2800" dirty="0"/>
              <a:t>: bárhonnan </a:t>
            </a:r>
            <a:r>
              <a:rPr lang="hu-HU" sz="2800" dirty="0" smtClean="0"/>
              <a:t>elérhető, módosítható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u-HU" sz="2800" dirty="0"/>
          </a:p>
          <a:p>
            <a:r>
              <a:rPr lang="hu-HU" sz="2800" b="1" dirty="0" err="1"/>
              <a:t>private</a:t>
            </a:r>
            <a:r>
              <a:rPr lang="hu-HU" sz="2800" dirty="0"/>
              <a:t>: csak osztályon </a:t>
            </a:r>
            <a:r>
              <a:rPr lang="hu-HU" sz="2800" dirty="0" smtClean="0"/>
              <a:t>belül, a </a:t>
            </a:r>
            <a:r>
              <a:rPr lang="hu-HU" sz="2800" dirty="0"/>
              <a:t>leszármaztatott osztályok nem láthatják és nem is </a:t>
            </a:r>
            <a:r>
              <a:rPr lang="hu-HU" sz="2800" dirty="0" smtClean="0"/>
              <a:t>módosíthatják </a:t>
            </a:r>
            <a:endParaRPr lang="hu-HU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endParaRPr lang="hu-HU" sz="2800" dirty="0"/>
          </a:p>
          <a:p>
            <a:pPr>
              <a:lnSpc>
                <a:spcPct val="90000"/>
              </a:lnSpc>
              <a:defRPr/>
            </a:pPr>
            <a:r>
              <a:rPr lang="hu-HU" sz="2800" b="1" dirty="0" err="1"/>
              <a:t>protected</a:t>
            </a:r>
            <a:r>
              <a:rPr lang="hu-HU" sz="2800" dirty="0"/>
              <a:t>: saját és </a:t>
            </a:r>
            <a:r>
              <a:rPr lang="hu-HU" sz="2800" dirty="0" smtClean="0"/>
              <a:t>származott </a:t>
            </a:r>
            <a:r>
              <a:rPr lang="hu-HU" sz="2800" dirty="0"/>
              <a:t>osztályból</a:t>
            </a:r>
            <a:br>
              <a:rPr lang="hu-HU" sz="2800" dirty="0"/>
            </a:br>
            <a:r>
              <a:rPr lang="hu-HU" sz="2800" dirty="0" smtClean="0"/>
              <a:t>érhetjük el</a:t>
            </a:r>
            <a:endParaRPr lang="hu-HU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046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Példányosítás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a </a:t>
            </a:r>
            <a:r>
              <a:rPr lang="hu-HU" dirty="0" smtClean="0"/>
              <a:t>folyamat, </a:t>
            </a:r>
            <a:r>
              <a:rPr lang="hu-HU" dirty="0"/>
              <a:t>amelynek során egy osztályból létrehozunk egy </a:t>
            </a:r>
            <a:r>
              <a:rPr lang="hu-HU" dirty="0" smtClean="0"/>
              <a:t>objektumot</a:t>
            </a:r>
            <a:endParaRPr lang="hu-HU" dirty="0"/>
          </a:p>
          <a:p>
            <a:r>
              <a:rPr lang="hu-HU" dirty="0" smtClean="0"/>
              <a:t>dolgozni </a:t>
            </a:r>
            <a:r>
              <a:rPr lang="hu-HU" dirty="0"/>
              <a:t>csak a példányokkal </a:t>
            </a:r>
            <a:r>
              <a:rPr lang="hu-HU" dirty="0" smtClean="0"/>
              <a:t>fogunk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67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/>
              <a:t>Példányváltozók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értékük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során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inicializálódik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rtékük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példányonként más és más lehet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osztályváltozók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etódusok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leírása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1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Ember </a:t>
            </a:r>
            <a:r>
              <a:rPr lang="hu-HU" dirty="0"/>
              <a:t>osztály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Tulajdonságok </a:t>
            </a:r>
            <a:r>
              <a:rPr lang="en-US" dirty="0" smtClean="0">
                <a:sym typeface="Symbol" panose="05050102010706020507" pitchFamily="18" charset="2"/>
              </a:rPr>
              <a:t> </a:t>
            </a:r>
            <a:r>
              <a:rPr lang="en-US" sz="2400" b="1" dirty="0" err="1" smtClean="0">
                <a:solidFill>
                  <a:srgbClr val="92D050"/>
                </a:solidFill>
                <a:sym typeface="Symbol" panose="05050102010706020507" pitchFamily="18" charset="2"/>
              </a:rPr>
              <a:t>Adatok</a:t>
            </a:r>
            <a:endParaRPr lang="hu-HU" sz="2400" b="1" dirty="0" smtClean="0">
              <a:solidFill>
                <a:srgbClr val="92D050"/>
              </a:solidFill>
            </a:endParaRPr>
          </a:p>
          <a:p>
            <a:pPr lvl="1"/>
            <a:r>
              <a:rPr lang="hu-HU" dirty="0"/>
              <a:t>é</a:t>
            </a:r>
            <a:r>
              <a:rPr lang="hu-HU" dirty="0" smtClean="0"/>
              <a:t>letkor</a:t>
            </a:r>
          </a:p>
          <a:p>
            <a:pPr lvl="1"/>
            <a:r>
              <a:rPr lang="hu-HU" dirty="0"/>
              <a:t>n</a:t>
            </a:r>
            <a:r>
              <a:rPr lang="hu-HU" dirty="0" smtClean="0"/>
              <a:t>év</a:t>
            </a:r>
          </a:p>
          <a:p>
            <a:r>
              <a:rPr lang="hu-HU" dirty="0" smtClean="0"/>
              <a:t>Viselkedés</a:t>
            </a:r>
            <a:r>
              <a:rPr lang="en-US" dirty="0">
                <a:sym typeface="Symbol" panose="05050102010706020507" pitchFamily="18" charset="2"/>
              </a:rPr>
              <a:t>  </a:t>
            </a:r>
            <a:r>
              <a:rPr lang="en-US" sz="2400" b="1" dirty="0" smtClean="0">
                <a:solidFill>
                  <a:srgbClr val="92D050"/>
                </a:solidFill>
                <a:sym typeface="Symbol" panose="05050102010706020507" pitchFamily="18" charset="2"/>
              </a:rPr>
              <a:t>Met</a:t>
            </a:r>
            <a:r>
              <a:rPr lang="hu-HU" sz="2400" b="1" dirty="0" err="1" smtClean="0">
                <a:solidFill>
                  <a:srgbClr val="92D050"/>
                </a:solidFill>
                <a:sym typeface="Symbol" panose="05050102010706020507" pitchFamily="18" charset="2"/>
              </a:rPr>
              <a:t>ódusok</a:t>
            </a:r>
            <a:endParaRPr lang="hu-HU" sz="2400" dirty="0" smtClean="0"/>
          </a:p>
          <a:p>
            <a:pPr lvl="1"/>
            <a:r>
              <a:rPr lang="hu-HU" dirty="0"/>
              <a:t>b</a:t>
            </a:r>
            <a:r>
              <a:rPr lang="hu-HU" dirty="0" smtClean="0"/>
              <a:t>eszél</a:t>
            </a:r>
          </a:p>
          <a:p>
            <a:pPr lvl="1"/>
            <a:r>
              <a:rPr lang="hu-HU" dirty="0" smtClean="0"/>
              <a:t>jár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4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Csoportba foglalás 10"/>
          <p:cNvGrpSpPr/>
          <p:nvPr/>
        </p:nvGrpSpPr>
        <p:grpSpPr>
          <a:xfrm>
            <a:off x="1367244" y="1576251"/>
            <a:ext cx="3579225" cy="4167052"/>
            <a:chOff x="1214844" y="1423851"/>
            <a:chExt cx="3579225" cy="4167052"/>
          </a:xfrm>
        </p:grpSpPr>
        <p:sp>
          <p:nvSpPr>
            <p:cNvPr id="12" name="Folyamatábra: Másik feldolgozás 11"/>
            <p:cNvSpPr/>
            <p:nvPr/>
          </p:nvSpPr>
          <p:spPr>
            <a:xfrm>
              <a:off x="1214846" y="1423851"/>
              <a:ext cx="3579223" cy="41670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Ember</a:t>
              </a:r>
            </a:p>
            <a:p>
              <a:pPr algn="ctr"/>
              <a:endParaRPr lang="hu-HU" dirty="0" smtClean="0"/>
            </a:p>
            <a:p>
              <a:pPr algn="ctr"/>
              <a:endParaRPr lang="hu-HU" dirty="0" smtClean="0"/>
            </a:p>
            <a:p>
              <a:pPr algn="ctr">
                <a:lnSpc>
                  <a:spcPct val="150000"/>
                </a:lnSpc>
              </a:pPr>
              <a:r>
                <a:rPr lang="hu-HU" dirty="0" err="1"/>
                <a:t>String</a:t>
              </a:r>
              <a:r>
                <a:rPr lang="hu-HU" dirty="0"/>
                <a:t> </a:t>
              </a:r>
              <a:r>
                <a:rPr lang="en-GB" dirty="0" smtClean="0"/>
                <a:t>N</a:t>
              </a:r>
              <a:r>
                <a:rPr lang="hu-HU" dirty="0" smtClean="0"/>
                <a:t>év</a:t>
              </a:r>
              <a:endParaRPr lang="hu-HU" dirty="0"/>
            </a:p>
            <a:p>
              <a:pPr algn="ctr">
                <a:lnSpc>
                  <a:spcPct val="150000"/>
                </a:lnSpc>
              </a:pPr>
              <a:r>
                <a:rPr lang="hu-HU" dirty="0" smtClean="0"/>
                <a:t>int </a:t>
              </a:r>
              <a:r>
                <a:rPr lang="hu-HU" dirty="0"/>
                <a:t>É</a:t>
              </a:r>
              <a:r>
                <a:rPr lang="hu-HU" dirty="0" smtClean="0"/>
                <a:t>letkor</a:t>
              </a:r>
            </a:p>
            <a:p>
              <a:pPr algn="ctr"/>
              <a:endParaRPr lang="hu-HU" dirty="0"/>
            </a:p>
            <a:p>
              <a:pPr algn="ctr"/>
              <a:endParaRPr lang="hu-HU" dirty="0" smtClean="0"/>
            </a:p>
            <a:p>
              <a:pPr algn="ctr">
                <a:lnSpc>
                  <a:spcPct val="150000"/>
                </a:lnSpc>
              </a:pPr>
              <a:r>
                <a:rPr lang="en-GB" dirty="0" smtClean="0"/>
                <a:t>+</a:t>
              </a:r>
              <a:r>
                <a:rPr lang="hu-HU" dirty="0" smtClean="0"/>
                <a:t>megy()</a:t>
              </a:r>
            </a:p>
            <a:p>
              <a:pPr algn="ctr">
                <a:lnSpc>
                  <a:spcPct val="150000"/>
                </a:lnSpc>
              </a:pPr>
              <a:r>
                <a:rPr lang="en-GB" dirty="0" smtClean="0"/>
                <a:t>+</a:t>
              </a:r>
              <a:r>
                <a:rPr lang="hu-HU" dirty="0" smtClean="0"/>
                <a:t>eszik()</a:t>
              </a:r>
            </a:p>
          </p:txBody>
        </p:sp>
        <p:cxnSp>
          <p:nvCxnSpPr>
            <p:cNvPr id="13" name="Egyenes összekötő 12"/>
            <p:cNvCxnSpPr/>
            <p:nvPr/>
          </p:nvCxnSpPr>
          <p:spPr>
            <a:xfrm flipV="1">
              <a:off x="1214845" y="2521131"/>
              <a:ext cx="3579223" cy="130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 flipV="1">
              <a:off x="1214844" y="3888377"/>
              <a:ext cx="3579223" cy="130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Csoportba foglalás 14"/>
          <p:cNvGrpSpPr/>
          <p:nvPr/>
        </p:nvGrpSpPr>
        <p:grpSpPr>
          <a:xfrm>
            <a:off x="6827520" y="3814354"/>
            <a:ext cx="2564674" cy="2434046"/>
            <a:chOff x="1214846" y="1423851"/>
            <a:chExt cx="3579223" cy="4167052"/>
          </a:xfrm>
        </p:grpSpPr>
        <p:sp>
          <p:nvSpPr>
            <p:cNvPr id="16" name="Folyamatábra: Másik feldolgozás 15"/>
            <p:cNvSpPr/>
            <p:nvPr/>
          </p:nvSpPr>
          <p:spPr>
            <a:xfrm>
              <a:off x="1214846" y="1423851"/>
              <a:ext cx="3579223" cy="41670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 smtClean="0"/>
                <a:t>juliska</a:t>
              </a:r>
              <a:r>
                <a:rPr lang="hu-HU" dirty="0" smtClean="0"/>
                <a:t>: Ember</a:t>
              </a:r>
            </a:p>
            <a:p>
              <a:pPr algn="ctr"/>
              <a:endParaRPr lang="hu-HU" dirty="0" smtClean="0"/>
            </a:p>
            <a:p>
              <a:pPr algn="ctr">
                <a:lnSpc>
                  <a:spcPct val="150000"/>
                </a:lnSpc>
              </a:pPr>
              <a:r>
                <a:rPr lang="hu-HU" dirty="0" smtClean="0"/>
                <a:t>Név= </a:t>
              </a:r>
              <a:r>
                <a:rPr lang="hu-HU" dirty="0" err="1" smtClean="0"/>
                <a:t>Mazos</a:t>
              </a:r>
              <a:r>
                <a:rPr lang="hu-HU" dirty="0" smtClean="0"/>
                <a:t> Julia</a:t>
              </a:r>
              <a:endParaRPr lang="hu-HU" dirty="0"/>
            </a:p>
            <a:p>
              <a:pPr algn="ctr">
                <a:lnSpc>
                  <a:spcPct val="150000"/>
                </a:lnSpc>
              </a:pPr>
              <a:r>
                <a:rPr lang="hu-HU" dirty="0"/>
                <a:t>É</a:t>
              </a:r>
              <a:r>
                <a:rPr lang="hu-HU" dirty="0" smtClean="0"/>
                <a:t>letkor=16</a:t>
              </a:r>
            </a:p>
            <a:p>
              <a:pPr algn="ctr"/>
              <a:endParaRPr lang="hu-HU" dirty="0"/>
            </a:p>
          </p:txBody>
        </p:sp>
        <p:cxnSp>
          <p:nvCxnSpPr>
            <p:cNvPr id="17" name="Egyenes összekötő 16"/>
            <p:cNvCxnSpPr/>
            <p:nvPr/>
          </p:nvCxnSpPr>
          <p:spPr>
            <a:xfrm flipV="1">
              <a:off x="1214846" y="2868139"/>
              <a:ext cx="3579223" cy="13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Csoportba foglalás 18"/>
          <p:cNvGrpSpPr/>
          <p:nvPr/>
        </p:nvGrpSpPr>
        <p:grpSpPr>
          <a:xfrm>
            <a:off x="6827520" y="674914"/>
            <a:ext cx="2564674" cy="2434046"/>
            <a:chOff x="1214846" y="1423851"/>
            <a:chExt cx="3579223" cy="4167052"/>
          </a:xfrm>
        </p:grpSpPr>
        <p:sp>
          <p:nvSpPr>
            <p:cNvPr id="20" name="Folyamatábra: Másik feldolgozás 19"/>
            <p:cNvSpPr/>
            <p:nvPr/>
          </p:nvSpPr>
          <p:spPr>
            <a:xfrm>
              <a:off x="1214846" y="1423851"/>
              <a:ext cx="3579223" cy="41670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/>
                <a:t>j</a:t>
              </a:r>
              <a:r>
                <a:rPr lang="hu-HU" dirty="0" err="1" smtClean="0"/>
                <a:t>ancsika</a:t>
              </a:r>
              <a:r>
                <a:rPr lang="hu-HU" dirty="0" smtClean="0"/>
                <a:t>: Ember</a:t>
              </a:r>
            </a:p>
            <a:p>
              <a:pPr algn="ctr"/>
              <a:endParaRPr lang="hu-HU" dirty="0" smtClean="0"/>
            </a:p>
            <a:p>
              <a:pPr algn="ctr">
                <a:lnSpc>
                  <a:spcPct val="150000"/>
                </a:lnSpc>
              </a:pPr>
              <a:r>
                <a:rPr lang="hu-HU" dirty="0" smtClean="0"/>
                <a:t>Név= Mezes Janos</a:t>
              </a:r>
              <a:endParaRPr lang="hu-HU" dirty="0"/>
            </a:p>
            <a:p>
              <a:pPr algn="ctr">
                <a:lnSpc>
                  <a:spcPct val="150000"/>
                </a:lnSpc>
              </a:pPr>
              <a:r>
                <a:rPr lang="hu-HU" dirty="0"/>
                <a:t>É</a:t>
              </a:r>
              <a:r>
                <a:rPr lang="hu-HU" dirty="0" smtClean="0"/>
                <a:t>letkor=17</a:t>
              </a:r>
            </a:p>
            <a:p>
              <a:pPr algn="ctr"/>
              <a:endParaRPr lang="hu-HU" dirty="0"/>
            </a:p>
          </p:txBody>
        </p:sp>
        <p:cxnSp>
          <p:nvCxnSpPr>
            <p:cNvPr id="21" name="Egyenes összekötő 20"/>
            <p:cNvCxnSpPr/>
            <p:nvPr/>
          </p:nvCxnSpPr>
          <p:spPr>
            <a:xfrm flipV="1">
              <a:off x="1214846" y="2868139"/>
              <a:ext cx="3579223" cy="13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zögletes összekötő 33"/>
          <p:cNvCxnSpPr>
            <a:stCxn id="16" idx="1"/>
            <a:endCxn id="12" idx="3"/>
          </p:cNvCxnSpPr>
          <p:nvPr/>
        </p:nvCxnSpPr>
        <p:spPr>
          <a:xfrm rot="10800000">
            <a:off x="4946470" y="3659777"/>
            <a:ext cx="1881051" cy="137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20" idx="1"/>
          </p:cNvCxnSpPr>
          <p:nvPr/>
        </p:nvCxnSpPr>
        <p:spPr>
          <a:xfrm rot="10800000" flipV="1">
            <a:off x="4946468" y="1891936"/>
            <a:ext cx="1881053" cy="13737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ím 1"/>
          <p:cNvSpPr txBox="1">
            <a:spLocks/>
          </p:cNvSpPr>
          <p:nvPr/>
        </p:nvSpPr>
        <p:spPr>
          <a:xfrm>
            <a:off x="1003906" y="369017"/>
            <a:ext cx="6150185" cy="8882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hu-HU" sz="3600" dirty="0"/>
              <a:t>Példa: Ember </a:t>
            </a:r>
            <a:r>
              <a:rPr lang="hu-HU" sz="3600" dirty="0" smtClean="0"/>
              <a:t>osztály</a:t>
            </a:r>
            <a:r>
              <a:rPr lang="en-GB" sz="3600" dirty="0" smtClean="0"/>
              <a:t> (UML)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5847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r>
              <a:rPr lang="hu-HU" dirty="0"/>
              <a:t>Példa: Ember osztály</a:t>
            </a:r>
            <a:r>
              <a:rPr lang="en-GB" dirty="0"/>
              <a:t> </a:t>
            </a:r>
            <a:r>
              <a:rPr lang="en-GB" dirty="0" smtClean="0"/>
              <a:t>(C#)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362892" y="1768067"/>
            <a:ext cx="4423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692" y="1625045"/>
            <a:ext cx="71758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 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Ember</a:t>
            </a:r>
          </a:p>
          <a:p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 </a:t>
            </a:r>
          </a:p>
          <a:p>
            <a:pPr lvl="1"/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string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Név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lvl="1"/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Életkor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lvl="1"/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string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Lakhely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lvl="1"/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string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Munkahely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en-GB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void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Kiír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() </a:t>
            </a:r>
            <a:endParaRPr lang="en-GB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{ </a:t>
            </a: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Console.WriteLine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("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Név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" +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Név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</a:p>
          <a:p>
            <a:pPr lvl="2"/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Console.WriteLine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("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Életkor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" +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Életkor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</a:p>
          <a:p>
            <a:pPr lvl="2"/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Console.WriteLine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("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Lakhely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" +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Lakhely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</a:p>
          <a:p>
            <a:pPr lvl="2"/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Console.WriteLine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("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Munkahely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" +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Munkahely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</a:p>
          <a:p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} </a:t>
            </a:r>
            <a:endParaRPr lang="en-GB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26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r>
              <a:rPr lang="hu-HU" dirty="0"/>
              <a:t>Példa: Ember </a:t>
            </a:r>
            <a:r>
              <a:rPr lang="hu-HU" dirty="0" smtClean="0"/>
              <a:t>objektum</a:t>
            </a:r>
            <a:r>
              <a:rPr lang="en-GB" dirty="0" smtClean="0"/>
              <a:t> (C#)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362892" y="1768067"/>
            <a:ext cx="44239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//</a:t>
            </a:r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class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Program, Main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Ember 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= </a:t>
            </a:r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new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Ember(); </a:t>
            </a:r>
            <a:endParaRPr lang="en-GB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e.Név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"Tóth József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";</a:t>
            </a:r>
          </a:p>
          <a:p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e.Életkor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32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e.Lakhely 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„Marosvásárhely";</a:t>
            </a:r>
          </a:p>
          <a:p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e.Munkahely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"XYZ Kft."; </a:t>
            </a:r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Ember e2 = e; </a:t>
            </a:r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e2.Név = "Horvát Béla"; </a:t>
            </a:r>
          </a:p>
        </p:txBody>
      </p:sp>
    </p:spTree>
    <p:extLst>
      <p:ext uri="{BB962C8B-B14F-4D97-AF65-F5344CB8AC3E}">
        <p14:creationId xmlns:p14="http://schemas.microsoft.com/office/powerpoint/2010/main" val="36287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US" dirty="0" err="1" smtClean="0"/>
              <a:t>Konstruktor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ód (függvény, metódus), amely a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példányosításkor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automatikusan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végrehajtódik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létrehozza az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objektumot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ebben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lehet az objektum változóit kezdeti értékkel ellátni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meg kell hogy egyezzen az osztály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nevével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public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konstruktor a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során az osztály nevében átadott adatokat kapja paraméterül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osztálynak több konstruktora is lehet, különböző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paraméterezésű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84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en-US" dirty="0" err="1" smtClean="0"/>
              <a:t>Konstruktor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/>
              <a:t>class</a:t>
            </a:r>
            <a:r>
              <a:rPr lang="hu-HU" i="1" dirty="0"/>
              <a:t> </a:t>
            </a:r>
            <a:r>
              <a:rPr lang="hu-HU" i="1" dirty="0" smtClean="0"/>
              <a:t>Ember</a:t>
            </a:r>
            <a:endParaRPr lang="en-US" i="1" dirty="0" smtClean="0"/>
          </a:p>
          <a:p>
            <a:pPr marL="0" indent="0">
              <a:buNone/>
            </a:pPr>
            <a:r>
              <a:rPr lang="hu-HU" i="1" dirty="0" smtClean="0"/>
              <a:t>{ 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err="1" smtClean="0"/>
              <a:t>public</a:t>
            </a:r>
            <a:r>
              <a:rPr lang="hu-HU" i="1" dirty="0" smtClean="0"/>
              <a:t> </a:t>
            </a:r>
            <a:r>
              <a:rPr lang="hu-HU" i="1" dirty="0" err="1"/>
              <a:t>string</a:t>
            </a:r>
            <a:r>
              <a:rPr lang="hu-HU" i="1" dirty="0"/>
              <a:t> név</a:t>
            </a:r>
            <a:r>
              <a:rPr lang="hu-HU" i="1" dirty="0" smtClean="0"/>
              <a:t>;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err="1" smtClean="0"/>
              <a:t>public</a:t>
            </a:r>
            <a:r>
              <a:rPr lang="hu-HU" i="1" dirty="0" smtClean="0"/>
              <a:t> </a:t>
            </a:r>
            <a:r>
              <a:rPr lang="hu-HU" i="1" dirty="0"/>
              <a:t>int életkor</a:t>
            </a:r>
            <a:r>
              <a:rPr lang="hu-HU" i="1" dirty="0" smtClean="0"/>
              <a:t>;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err="1" smtClean="0"/>
              <a:t>public</a:t>
            </a:r>
            <a:r>
              <a:rPr lang="hu-HU" i="1" dirty="0" smtClean="0"/>
              <a:t> </a:t>
            </a:r>
            <a:r>
              <a:rPr lang="hu-HU" i="1" dirty="0"/>
              <a:t>Ember(</a:t>
            </a:r>
            <a:r>
              <a:rPr lang="hu-HU" i="1" dirty="0" err="1"/>
              <a:t>string</a:t>
            </a:r>
            <a:r>
              <a:rPr lang="hu-HU" i="1" dirty="0"/>
              <a:t> név, int életkor) 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smtClean="0"/>
              <a:t>{ </a:t>
            </a:r>
            <a:endParaRPr lang="en-US" i="1" dirty="0" smtClean="0"/>
          </a:p>
          <a:p>
            <a:pPr marL="800100" lvl="2" indent="0">
              <a:buNone/>
            </a:pPr>
            <a:r>
              <a:rPr lang="hu-HU" i="1" dirty="0" err="1" smtClean="0"/>
              <a:t>this.név</a:t>
            </a:r>
            <a:r>
              <a:rPr lang="hu-HU" i="1" dirty="0" smtClean="0"/>
              <a:t> </a:t>
            </a:r>
            <a:r>
              <a:rPr lang="hu-HU" i="1" dirty="0"/>
              <a:t>= név; </a:t>
            </a:r>
            <a:endParaRPr lang="en-US" i="1" dirty="0" smtClean="0"/>
          </a:p>
          <a:p>
            <a:pPr marL="800100" lvl="2" indent="0">
              <a:buNone/>
            </a:pPr>
            <a:r>
              <a:rPr lang="hu-HU" i="1" dirty="0" err="1" smtClean="0"/>
              <a:t>this.életkor</a:t>
            </a:r>
            <a:r>
              <a:rPr lang="hu-HU" i="1" dirty="0" smtClean="0"/>
              <a:t> </a:t>
            </a:r>
            <a:r>
              <a:rPr lang="hu-HU" i="1" dirty="0"/>
              <a:t>= életkor; 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smtClean="0"/>
              <a:t>}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}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9744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r>
              <a:rPr lang="hu-HU" dirty="0"/>
              <a:t>Példa: </a:t>
            </a:r>
            <a:r>
              <a:rPr lang="en-US" dirty="0" err="1"/>
              <a:t>Konstruktor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362892" y="1768067"/>
            <a:ext cx="4423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//</a:t>
            </a:r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class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Program, Main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Ember 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= </a:t>
            </a:r>
            <a:r>
              <a:rPr lang="hu-H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new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Ember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("Tóth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József",32); </a:t>
            </a:r>
            <a:endParaRPr lang="en-GB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8671" y="2091025"/>
            <a:ext cx="11007150" cy="2533225"/>
          </a:xfrm>
        </p:spPr>
        <p:txBody>
          <a:bodyPr/>
          <a:lstStyle/>
          <a:p>
            <a:pPr algn="ctr"/>
            <a:r>
              <a:rPr lang="hu-HU" dirty="0" err="1" smtClean="0"/>
              <a:t>Object</a:t>
            </a:r>
            <a:r>
              <a:rPr lang="hu-HU" dirty="0" smtClean="0"/>
              <a:t> Oriented </a:t>
            </a:r>
            <a:r>
              <a:rPr lang="hu-HU" dirty="0" err="1" smtClean="0"/>
              <a:t>Programming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OOP= egymással kommunikáló objektumok összesége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9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US" dirty="0" err="1" smtClean="0"/>
              <a:t>Destruktor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945958" y="2044290"/>
            <a:ext cx="6096000" cy="11798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hu-HU" dirty="0" smtClean="0"/>
              <a:t>az </a:t>
            </a:r>
            <a:r>
              <a:rPr lang="hu-HU" dirty="0"/>
              <a:t>objektum adatmezőinek </a:t>
            </a:r>
            <a:r>
              <a:rPr lang="hu-HU" dirty="0" smtClean="0"/>
              <a:t>eltávolításáért felelős</a:t>
            </a:r>
          </a:p>
          <a:p>
            <a:pPr marL="285750" lvl="0" indent="-28575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ód (függvény, metódus), amely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neve:</a:t>
            </a:r>
          </a:p>
          <a:p>
            <a:pPr marL="285750" lvl="0" indent="-28575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hu-HU" dirty="0" err="1" smtClean="0"/>
              <a:t>OsztályNeve</a:t>
            </a:r>
            <a:endParaRPr lang="hu-H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en-US" dirty="0" err="1" smtClean="0"/>
              <a:t>Destruktor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smtClean="0"/>
              <a:t>~</a:t>
            </a:r>
            <a:r>
              <a:rPr lang="en-US" i="1" dirty="0" smtClean="0"/>
              <a:t>Ember</a:t>
            </a:r>
            <a:r>
              <a:rPr lang="hu-HU" i="1" dirty="0" smtClean="0"/>
              <a:t>() </a:t>
            </a:r>
            <a:endParaRPr lang="en-US" i="1" dirty="0" smtClean="0"/>
          </a:p>
          <a:p>
            <a:pPr marL="0" indent="0">
              <a:buNone/>
            </a:pPr>
            <a:r>
              <a:rPr lang="hu-HU" i="1" dirty="0" smtClean="0"/>
              <a:t>{</a:t>
            </a:r>
            <a:endParaRPr lang="en-US" i="1" dirty="0" smtClean="0"/>
          </a:p>
          <a:p>
            <a:pPr marL="400050" lvl="1" indent="0">
              <a:buNone/>
            </a:pPr>
            <a:r>
              <a:rPr lang="hu-HU" i="1" dirty="0" smtClean="0"/>
              <a:t> </a:t>
            </a:r>
            <a:r>
              <a:rPr lang="hu-HU" i="1" dirty="0" err="1"/>
              <a:t>Console.WriteLine</a:t>
            </a:r>
            <a:r>
              <a:rPr lang="hu-HU" i="1" dirty="0"/>
              <a:t>("</a:t>
            </a:r>
            <a:r>
              <a:rPr lang="hu-HU" i="1" dirty="0" err="1"/>
              <a:t>Destruktor</a:t>
            </a:r>
            <a:r>
              <a:rPr lang="hu-HU" i="1" dirty="0" smtClean="0"/>
              <a:t>...");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}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868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nyomógomb egy Windows </a:t>
            </a:r>
            <a:r>
              <a:rPr lang="hu-HU" dirty="0" err="1" smtClean="0"/>
              <a:t>Form</a:t>
            </a:r>
            <a:r>
              <a:rPr lang="hu-HU" dirty="0" smtClean="0"/>
              <a:t> alkalmazásban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917001" y="2479565"/>
            <a:ext cx="8596668" cy="3880773"/>
          </a:xfrm>
        </p:spPr>
        <p:txBody>
          <a:bodyPr/>
          <a:lstStyle/>
          <a:p>
            <a:r>
              <a:rPr lang="hu-HU" dirty="0" smtClean="0"/>
              <a:t>A Windowsban minden objektummal események történnek.</a:t>
            </a:r>
          </a:p>
          <a:p>
            <a:pPr lvl="1"/>
            <a:r>
              <a:rPr lang="hu-HU" dirty="0" smtClean="0"/>
              <a:t>Például: gombra kattintás, </a:t>
            </a:r>
            <a:r>
              <a:rPr lang="hu-HU" dirty="0" err="1" smtClean="0"/>
              <a:t>Form</a:t>
            </a:r>
            <a:r>
              <a:rPr lang="hu-HU" dirty="0" smtClean="0"/>
              <a:t> betöltődése.</a:t>
            </a:r>
          </a:p>
          <a:p>
            <a:r>
              <a:rPr lang="hu-HU" dirty="0" smtClean="0"/>
              <a:t>Az események bekövetkezésekor lefutó alprogramokat eseménykezelő metódusoknak hívjuk.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84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872354"/>
            <a:ext cx="7896225" cy="540067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62595" y="549188"/>
            <a:ext cx="326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Űrlapelemek</a:t>
            </a:r>
          </a:p>
        </p:txBody>
      </p:sp>
    </p:spTree>
    <p:extLst>
      <p:ext uri="{BB962C8B-B14F-4D97-AF65-F5344CB8AC3E}">
        <p14:creationId xmlns:p14="http://schemas.microsoft.com/office/powerpoint/2010/main" val="15699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54419"/>
            <a:ext cx="8596668" cy="751367"/>
          </a:xfrm>
        </p:spPr>
        <p:txBody>
          <a:bodyPr/>
          <a:lstStyle/>
          <a:p>
            <a:r>
              <a:rPr lang="hu-HU" dirty="0" smtClean="0"/>
              <a:t>Komponensek alaptulajdonságai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105786"/>
            <a:ext cx="8831869" cy="557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54419"/>
            <a:ext cx="8596668" cy="751367"/>
          </a:xfrm>
        </p:spPr>
        <p:txBody>
          <a:bodyPr/>
          <a:lstStyle/>
          <a:p>
            <a:r>
              <a:rPr lang="hu-HU" dirty="0" smtClean="0"/>
              <a:t>Tulajdonságok értékadása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880" y="1708629"/>
            <a:ext cx="49815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K</a:t>
            </a:r>
            <a:r>
              <a:rPr lang="hu-HU" dirty="0" err="1" smtClean="0"/>
              <a:t>öszönöm</a:t>
            </a:r>
            <a:r>
              <a:rPr lang="hu-HU" dirty="0" smtClean="0"/>
              <a:t> a figyelmet!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1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1032934"/>
            <a:ext cx="7766936" cy="1646302"/>
          </a:xfrm>
        </p:spPr>
        <p:txBody>
          <a:bodyPr/>
          <a:lstStyle/>
          <a:p>
            <a:pPr algn="l"/>
            <a:r>
              <a:rPr lang="hu-HU" dirty="0" smtClean="0"/>
              <a:t>Objektum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89935" y="2965268"/>
            <a:ext cx="9938728" cy="3191691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információ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tárolásával foglalkozik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kérésre feladatot hajt végre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minden objektum egyedi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azonos tulajdonságokkal rendelkező objektumokat osztályokba soroljuk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osztályok </a:t>
            </a:r>
            <a:r>
              <a:rPr lang="hu-H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példányosításával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hozzuk létre az egyedi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objektumokat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osztály egy egyede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hu-H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475" y="2328275"/>
            <a:ext cx="8346349" cy="207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1032934"/>
            <a:ext cx="7766936" cy="1646302"/>
          </a:xfrm>
        </p:spPr>
        <p:txBody>
          <a:bodyPr/>
          <a:lstStyle/>
          <a:p>
            <a:pPr algn="l"/>
            <a:r>
              <a:rPr lang="hu-HU" dirty="0" smtClean="0"/>
              <a:t>Osztály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2886891"/>
            <a:ext cx="8864842" cy="292608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z objektumokat </a:t>
            </a:r>
            <a:r>
              <a:rPr lang="hu-HU" dirty="0"/>
              <a:t>osztályokba soroljuk</a:t>
            </a:r>
            <a:endParaRPr lang="hu-HU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 smtClean="0"/>
              <a:t>osztályokban definiáljuk </a:t>
            </a:r>
            <a:r>
              <a:rPr lang="hu-HU" dirty="0"/>
              <a:t>a </a:t>
            </a:r>
            <a:r>
              <a:rPr lang="hu-HU" dirty="0" smtClean="0"/>
              <a:t>tulajdonságokat (adatokat</a:t>
            </a:r>
            <a:r>
              <a:rPr lang="hu-HU" dirty="0"/>
              <a:t>) és </a:t>
            </a:r>
            <a:r>
              <a:rPr lang="hu-HU" dirty="0" smtClean="0"/>
              <a:t>azok viselkedését (metódusokat)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hu-HU" dirty="0" smtClean="0"/>
              <a:t>z </a:t>
            </a:r>
            <a:r>
              <a:rPr lang="hu-HU" dirty="0" smtClean="0"/>
              <a:t>adatok és a metódusok a </a:t>
            </a:r>
            <a:r>
              <a:rPr lang="hu-HU" dirty="0" err="1"/>
              <a:t>példányosítás</a:t>
            </a:r>
            <a:r>
              <a:rPr lang="hu-HU" dirty="0"/>
              <a:t> révén fognak az objektumok </a:t>
            </a:r>
            <a:r>
              <a:rPr lang="hu-HU" dirty="0" smtClean="0"/>
              <a:t>egyedi jellemzőivé válni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09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Osztálydefiníció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áltozók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deklarálása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etódusok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leírása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24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59872" y="409480"/>
            <a:ext cx="7653021" cy="982902"/>
          </a:xfrm>
        </p:spPr>
        <p:txBody>
          <a:bodyPr/>
          <a:lstStyle/>
          <a:p>
            <a:pPr algn="l"/>
            <a:r>
              <a:rPr lang="hu-HU" dirty="0" smtClean="0"/>
              <a:t>Osztályváltozók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rtékük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összes példány számára ugyanaz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static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kulcsszóval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74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Ember </a:t>
            </a:r>
            <a:r>
              <a:rPr lang="hu-HU" dirty="0"/>
              <a:t>osztály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Tulajdonságok:</a:t>
            </a:r>
          </a:p>
          <a:p>
            <a:pPr lvl="1"/>
            <a:r>
              <a:rPr lang="hu-HU" dirty="0"/>
              <a:t>é</a:t>
            </a:r>
            <a:r>
              <a:rPr lang="hu-HU" dirty="0" smtClean="0"/>
              <a:t>letkor</a:t>
            </a:r>
          </a:p>
          <a:p>
            <a:pPr lvl="1"/>
            <a:r>
              <a:rPr lang="hu-HU" dirty="0"/>
              <a:t>n</a:t>
            </a:r>
            <a:r>
              <a:rPr lang="hu-HU" dirty="0" smtClean="0"/>
              <a:t>év</a:t>
            </a:r>
          </a:p>
          <a:p>
            <a:r>
              <a:rPr lang="hu-HU" dirty="0" smtClean="0"/>
              <a:t>Viselkedés</a:t>
            </a:r>
          </a:p>
          <a:p>
            <a:pPr lvl="1"/>
            <a:r>
              <a:rPr lang="hu-HU" dirty="0"/>
              <a:t>b</a:t>
            </a:r>
            <a:r>
              <a:rPr lang="hu-HU" dirty="0" smtClean="0"/>
              <a:t>eszél</a:t>
            </a:r>
          </a:p>
          <a:p>
            <a:pPr lvl="1"/>
            <a:r>
              <a:rPr lang="hu-HU" dirty="0" smtClean="0"/>
              <a:t>jár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53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Szintaxis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/>
              <a:t>class</a:t>
            </a:r>
            <a:r>
              <a:rPr lang="hu-HU" b="1" dirty="0"/>
              <a:t> </a:t>
            </a:r>
            <a:r>
              <a:rPr lang="hu-HU" i="1" dirty="0"/>
              <a:t>Osztályneve </a:t>
            </a:r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>{ </a:t>
            </a:r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i="1" dirty="0" smtClean="0"/>
              <a:t>láthatóság </a:t>
            </a:r>
            <a:r>
              <a:rPr lang="hu-HU" i="1" dirty="0"/>
              <a:t>típus mezőnév</a:t>
            </a:r>
            <a:r>
              <a:rPr lang="hu-HU" dirty="0" smtClean="0"/>
              <a:t>;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… </a:t>
            </a:r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i="1" dirty="0" smtClean="0"/>
              <a:t>láthatóság függvénytípus </a:t>
            </a:r>
            <a:r>
              <a:rPr lang="hu-HU" i="1" dirty="0"/>
              <a:t>metódusnév</a:t>
            </a:r>
            <a:r>
              <a:rPr lang="hu-HU" i="1" dirty="0" smtClean="0"/>
              <a:t>()</a:t>
            </a:r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i="1" dirty="0" smtClean="0"/>
              <a:t>	{</a:t>
            </a:r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i="1" dirty="0" smtClean="0"/>
              <a:t>	</a:t>
            </a:r>
            <a:r>
              <a:rPr lang="hu-HU" dirty="0"/>
              <a:t> …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i="1" dirty="0" smtClean="0"/>
              <a:t>	}</a:t>
            </a:r>
          </a:p>
          <a:p>
            <a:pPr marL="0" indent="0">
              <a:buNone/>
            </a:pPr>
            <a:r>
              <a:rPr lang="hu-HU" i="1" dirty="0"/>
              <a:t>	</a:t>
            </a:r>
            <a:r>
              <a:rPr lang="hu-HU" dirty="0" smtClean="0"/>
              <a:t>…</a:t>
            </a:r>
          </a:p>
          <a:p>
            <a:pPr marL="0" indent="0">
              <a:buNone/>
            </a:pPr>
            <a:r>
              <a:rPr lang="hu-HU" dirty="0" smtClean="0"/>
              <a:t>}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6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500</Words>
  <Application>Microsoft Office PowerPoint</Application>
  <PresentationFormat>Szélesvásznú</PresentationFormat>
  <Paragraphs>162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2" baseType="lpstr">
      <vt:lpstr>Arial</vt:lpstr>
      <vt:lpstr>Symbol</vt:lpstr>
      <vt:lpstr>Trebuchet MS</vt:lpstr>
      <vt:lpstr>Wingdings</vt:lpstr>
      <vt:lpstr>Wingdings 3</vt:lpstr>
      <vt:lpstr>Facet</vt:lpstr>
      <vt:lpstr>Objektumorientált programozás C#-ban</vt:lpstr>
      <vt:lpstr>Object Oriented Programming  OOP= egymással kommunikáló objektumok összesége</vt:lpstr>
      <vt:lpstr>Objektum</vt:lpstr>
      <vt:lpstr>PowerPoint-bemutató</vt:lpstr>
      <vt:lpstr>Osztály</vt:lpstr>
      <vt:lpstr>Osztálydefiníció</vt:lpstr>
      <vt:lpstr>Osztályváltozók</vt:lpstr>
      <vt:lpstr>Példa: Ember osztály</vt:lpstr>
      <vt:lpstr>Szintaxis</vt:lpstr>
      <vt:lpstr>Láthatóság, hozzáférés</vt:lpstr>
      <vt:lpstr>Példányosítás</vt:lpstr>
      <vt:lpstr>Példányváltozók</vt:lpstr>
      <vt:lpstr>Példa: Ember osztály</vt:lpstr>
      <vt:lpstr>PowerPoint-bemutató</vt:lpstr>
      <vt:lpstr>Példa: Ember osztály (C#)</vt:lpstr>
      <vt:lpstr>Példa: Ember objektum (C#)</vt:lpstr>
      <vt:lpstr>Konstruktor</vt:lpstr>
      <vt:lpstr>Példa: Konstruktor</vt:lpstr>
      <vt:lpstr>Példa: Konstruktor</vt:lpstr>
      <vt:lpstr>Destruktor</vt:lpstr>
      <vt:lpstr>Példa: Destruktor</vt:lpstr>
      <vt:lpstr>Példa: nyomógomb egy Windows Form alkalmazásban</vt:lpstr>
      <vt:lpstr>PowerPoint-bemutató</vt:lpstr>
      <vt:lpstr>Komponensek alaptulajdonságai</vt:lpstr>
      <vt:lpstr>Tulajdonságok értékadása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Fejér Magdolna</cp:lastModifiedBy>
  <cp:revision>44</cp:revision>
  <dcterms:created xsi:type="dcterms:W3CDTF">2019-05-07T16:11:14Z</dcterms:created>
  <dcterms:modified xsi:type="dcterms:W3CDTF">2019-05-15T09:27:39Z</dcterms:modified>
</cp:coreProperties>
</file>